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5"/>
  </p:notesMasterIdLst>
  <p:sldIdLst>
    <p:sldId id="273" r:id="rId2"/>
    <p:sldId id="391" r:id="rId3"/>
    <p:sldId id="392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FF"/>
    <a:srgbClr val="0000CC"/>
    <a:srgbClr val="FFFF66"/>
    <a:srgbClr val="FF7171"/>
    <a:srgbClr val="FFFFFF"/>
    <a:srgbClr val="E4EDF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6914" autoAdjust="0"/>
    <p:restoredTop sz="96370" autoAdjust="0"/>
  </p:normalViewPr>
  <p:slideViewPr>
    <p:cSldViewPr>
      <p:cViewPr varScale="1">
        <p:scale>
          <a:sx n="110" d="100"/>
          <a:sy n="110" d="100"/>
        </p:scale>
        <p:origin x="2148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70" d="100"/>
        <a:sy n="70" d="100"/>
      </p:scale>
      <p:origin x="0" y="0"/>
    </p:cViewPr>
  </p:sorterViewPr>
  <p:notesViewPr>
    <p:cSldViewPr>
      <p:cViewPr varScale="1">
        <p:scale>
          <a:sx n="56" d="100"/>
          <a:sy n="56" d="100"/>
        </p:scale>
        <p:origin x="-2826" y="-84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3416DA-2082-4286-9CC8-7D8B3884267B}" type="datetimeFigureOut">
              <a:rPr lang="en-US" smtClean="0"/>
              <a:t>5/2/2016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B3E3F99-2246-4C7F-82AD-6D3862C709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03546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2BE880-BD3C-4FFC-8ADF-AB328B7576D6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141669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2BE880-BD3C-4FFC-8ADF-AB328B7576D6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86738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0" y="6492875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3/28/2016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EIC-Weekly Meeting, 05/02/2016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E36C9-3AF3-4F25-819E-BE7B4BF519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30453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0" y="6492875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3/28/2016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EIC-Weekly Meeting, 05/02/2016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E36C9-3AF3-4F25-819E-BE7B4BF519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99654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0" y="6492875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3/28/2016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EIC-Weekly Meeting, 05/02/2016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E36C9-3AF3-4F25-819E-BE7B4BF519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12762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0" y="6492875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3/28/2016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EIC-Weekly Meeting, 05/02/2016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E36C9-3AF3-4F25-819E-BE7B4BF519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53084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0" y="6492875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3/28/2016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EIC-Weekly Meeting, 05/02/2016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E36C9-3AF3-4F25-819E-BE7B4BF519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6369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0" y="6492875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3/28/2016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EIC-Weekly Meeting, 05/02/2016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E36C9-3AF3-4F25-819E-BE7B4BF519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19579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0" y="6492875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3/28/2016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EIC-Weekly Meeting, 05/02/2016 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E36C9-3AF3-4F25-819E-BE7B4BF519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66383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0" y="6492875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3/28/2016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EIC-Weekly Meeting, 05/02/2016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E36C9-3AF3-4F25-819E-BE7B4BF519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88373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0" y="6492875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3/28/2016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EIC-Weekly Meeting, 05/02/2016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E36C9-3AF3-4F25-819E-BE7B4BF519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71231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0" y="6492875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3/28/2016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EIC-Weekly Meeting, 05/02/2016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E36C9-3AF3-4F25-819E-BE7B4BF519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96698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0" y="6492875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3/28/2016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EIC-Weekly Meeting, 05/02/2016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E36C9-3AF3-4F25-819E-BE7B4BF519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13767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524000" y="0"/>
            <a:ext cx="6286288" cy="914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0" y="1531937"/>
            <a:ext cx="9144000" cy="4572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492875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EIC-Weekly Meeting, 05/02/2016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1040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0E36C9-3AF3-4F25-819E-BE7B4BF519E9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250"/>
          <a:stretch/>
        </p:blipFill>
        <p:spPr>
          <a:xfrm>
            <a:off x="0" y="6309360"/>
            <a:ext cx="914400" cy="5486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76377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3000" kern="1200" baseline="0">
          <a:solidFill>
            <a:schemeClr val="tx2"/>
          </a:solidFill>
          <a:latin typeface="Arial" panose="020B0604020202020204" pitchFamily="34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Wingdings" panose="05000000000000000000" pitchFamily="2" charset="2"/>
        <a:buChar char="§"/>
        <a:defRPr sz="1800" kern="1200" baseline="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Wingdings" panose="05000000000000000000" pitchFamily="2" charset="2"/>
        <a:buChar char="§"/>
        <a:defRPr sz="1600" kern="1200" baseline="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Wingdings" panose="05000000000000000000" pitchFamily="2" charset="2"/>
        <a:buChar char="ü"/>
        <a:defRPr sz="1400" kern="1200" baseline="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Wingdings" panose="05000000000000000000" pitchFamily="2" charset="2"/>
        <a:buChar char="Ø"/>
        <a:defRPr sz="1200" kern="1200" baseline="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Wingdings" panose="05000000000000000000" pitchFamily="2" charset="2"/>
        <a:buChar char="Ø"/>
        <a:defRPr sz="1200" kern="1200" baseline="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-1" y="2438400"/>
            <a:ext cx="9144001" cy="1066800"/>
          </a:xfrm>
        </p:spPr>
        <p:txBody>
          <a:bodyPr>
            <a:noAutofit/>
          </a:bodyPr>
          <a:lstStyle/>
          <a:p>
            <a:r>
              <a:rPr lang="en-US" sz="2000" dirty="0">
                <a:cs typeface="Arial" panose="020B0604020202020204" pitchFamily="34" charset="0"/>
              </a:rPr>
              <a:t>UVa Program for common (eRD6 / eRD3) generic detector R&amp;D for EIC Forward Tracker GEMs</a:t>
            </a:r>
            <a:endParaRPr lang="en-US" sz="2000" dirty="0">
              <a:solidFill>
                <a:schemeClr val="tx2"/>
              </a:solidFill>
              <a:cs typeface="Arial" panose="020B060402020202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3657600"/>
            <a:ext cx="9144000" cy="762000"/>
          </a:xfrm>
        </p:spPr>
        <p:txBody>
          <a:bodyPr>
            <a:normAutofit/>
          </a:bodyPr>
          <a:lstStyle/>
          <a:p>
            <a:pPr>
              <a:spcBef>
                <a:spcPts val="600"/>
              </a:spcBef>
            </a:pPr>
            <a:r>
              <a:rPr lang="en-US" sz="1600" dirty="0">
                <a:solidFill>
                  <a:srgbClr val="C00000"/>
                </a:solidFill>
                <a:cs typeface="Arial" panose="020B0604020202020204" pitchFamily="34" charset="0"/>
              </a:rPr>
              <a:t>Kondo Gnanvo </a:t>
            </a:r>
          </a:p>
          <a:p>
            <a:pPr>
              <a:spcBef>
                <a:spcPts val="600"/>
              </a:spcBef>
            </a:pPr>
            <a:r>
              <a:rPr lang="en-US" sz="1500" i="1" dirty="0">
                <a:solidFill>
                  <a:schemeClr val="tx1"/>
                </a:solidFill>
                <a:cs typeface="Arial" panose="020B0604020202020204" pitchFamily="34" charset="0"/>
              </a:rPr>
              <a:t>EIC Weekly Meeting, May 02, 2016</a:t>
            </a:r>
          </a:p>
          <a:p>
            <a:pPr>
              <a:spcBef>
                <a:spcPts val="600"/>
              </a:spcBef>
            </a:pPr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476248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2971800" y="6492875"/>
            <a:ext cx="3200400" cy="365125"/>
          </a:xfrm>
        </p:spPr>
        <p:txBody>
          <a:bodyPr/>
          <a:lstStyle/>
          <a:p>
            <a:r>
              <a:rPr lang="en-US"/>
              <a:t>EIC-Weekly Meeting, 05/02/2016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492875"/>
            <a:ext cx="2133600" cy="365125"/>
          </a:xfrm>
        </p:spPr>
        <p:txBody>
          <a:bodyPr/>
          <a:lstStyle/>
          <a:p>
            <a:fld id="{F3F2FCBF-7FF4-41B8-BA4D-C7524EB884FA}" type="slidenum">
              <a:rPr lang="en-US" smtClean="0"/>
              <a:t>2</a:t>
            </a:fld>
            <a:endParaRPr lang="en-US" dirty="0"/>
          </a:p>
        </p:txBody>
      </p:sp>
      <p:sp>
        <p:nvSpPr>
          <p:cNvPr id="34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11113" y="0"/>
            <a:ext cx="9144000" cy="609600"/>
          </a:xfrm>
          <a:ln/>
        </p:spPr>
        <p:txBody>
          <a:bodyPr anchor="ctr">
            <a:normAutofit/>
          </a:bodyPr>
          <a:lstStyle/>
          <a:p>
            <a:pPr algn="ctr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en-US" sz="2000" dirty="0"/>
              <a:t>R&amp;D Program @ UVa: </a:t>
            </a:r>
            <a:r>
              <a:rPr lang="en-US" altLang="en-US" sz="2000" dirty="0">
                <a:solidFill>
                  <a:srgbClr val="C00000"/>
                </a:solidFill>
              </a:rPr>
              <a:t>Overall plans</a:t>
            </a:r>
            <a:endParaRPr lang="en-US" altLang="en-US" sz="1400" b="1" dirty="0">
              <a:solidFill>
                <a:srgbClr val="C00000"/>
              </a:solidFill>
            </a:endParaRPr>
          </a:p>
        </p:txBody>
      </p:sp>
      <p:sp>
        <p:nvSpPr>
          <p:cNvPr id="23" name="Text Box 2"/>
          <p:cNvSpPr txBox="1">
            <a:spLocks noChangeArrowheads="1"/>
          </p:cNvSpPr>
          <p:nvPr/>
        </p:nvSpPr>
        <p:spPr bwMode="auto">
          <a:xfrm>
            <a:off x="0" y="762001"/>
            <a:ext cx="9144000" cy="54863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28080" rIns="0" bIns="0"/>
          <a:lstStyle>
            <a:lvl1pPr marL="342900" indent="-341313">
              <a:tabLst>
                <a:tab pos="342900" algn="l"/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  <a:defRPr>
                <a:solidFill>
                  <a:srgbClr val="FFFFFF"/>
                </a:solidFill>
                <a:latin typeface="Arial" charset="0"/>
                <a:ea typeface="Droid Sans Fallback" charset="0"/>
                <a:cs typeface="Droid Sans Fallback" charset="0"/>
              </a:defRPr>
            </a:lvl1pPr>
            <a:lvl2pPr>
              <a:tabLst>
                <a:tab pos="342900" algn="l"/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  <a:defRPr>
                <a:solidFill>
                  <a:srgbClr val="FFFFFF"/>
                </a:solidFill>
                <a:latin typeface="Arial" charset="0"/>
                <a:ea typeface="Droid Sans Fallback" charset="0"/>
                <a:cs typeface="Droid Sans Fallback" charset="0"/>
              </a:defRPr>
            </a:lvl2pPr>
            <a:lvl3pPr>
              <a:tabLst>
                <a:tab pos="342900" algn="l"/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  <a:defRPr>
                <a:solidFill>
                  <a:srgbClr val="FFFFFF"/>
                </a:solidFill>
                <a:latin typeface="Arial" charset="0"/>
                <a:ea typeface="Droid Sans Fallback" charset="0"/>
                <a:cs typeface="Droid Sans Fallback" charset="0"/>
              </a:defRPr>
            </a:lvl3pPr>
            <a:lvl4pPr>
              <a:tabLst>
                <a:tab pos="342900" algn="l"/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  <a:defRPr>
                <a:solidFill>
                  <a:srgbClr val="FFFFFF"/>
                </a:solidFill>
                <a:latin typeface="Arial" charset="0"/>
                <a:ea typeface="Droid Sans Fallback" charset="0"/>
                <a:cs typeface="Droid Sans Fallback" charset="0"/>
              </a:defRPr>
            </a:lvl4pPr>
            <a:lvl5pPr>
              <a:tabLst>
                <a:tab pos="342900" algn="l"/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  <a:defRPr>
                <a:solidFill>
                  <a:srgbClr val="FFFFFF"/>
                </a:solidFill>
                <a:latin typeface="Arial" charset="0"/>
                <a:ea typeface="Droid Sans Fallback" charset="0"/>
                <a:cs typeface="Droid Sans Fallback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342900" algn="l"/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  <a:defRPr>
                <a:solidFill>
                  <a:srgbClr val="FFFFFF"/>
                </a:solidFill>
                <a:latin typeface="Arial" charset="0"/>
                <a:ea typeface="Droid Sans Fallback" charset="0"/>
                <a:cs typeface="Droid Sans Fallback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342900" algn="l"/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  <a:defRPr>
                <a:solidFill>
                  <a:srgbClr val="FFFFFF"/>
                </a:solidFill>
                <a:latin typeface="Arial" charset="0"/>
                <a:ea typeface="Droid Sans Fallback" charset="0"/>
                <a:cs typeface="Droid Sans Fallback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342900" algn="l"/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  <a:defRPr>
                <a:solidFill>
                  <a:srgbClr val="FFFFFF"/>
                </a:solidFill>
                <a:latin typeface="Arial" charset="0"/>
                <a:ea typeface="Droid Sans Fallback" charset="0"/>
                <a:cs typeface="Droid Sans Fallback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342900" algn="l"/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  <a:defRPr>
                <a:solidFill>
                  <a:srgbClr val="FFFFFF"/>
                </a:solidFill>
                <a:latin typeface="Arial" charset="0"/>
                <a:ea typeface="Droid Sans Fallback" charset="0"/>
                <a:cs typeface="Droid Sans Fallback" charset="0"/>
              </a:defRPr>
            </a:lvl9pPr>
          </a:lstStyle>
          <a:p>
            <a:pPr marL="274320" indent="-182880">
              <a:lnSpc>
                <a:spcPct val="150000"/>
              </a:lnSpc>
              <a:spcAft>
                <a:spcPts val="300"/>
              </a:spcAft>
              <a:buFont typeface="Wingdings" panose="05000000000000000000" pitchFamily="2" charset="2"/>
              <a:buChar char="§"/>
            </a:pPr>
            <a:r>
              <a:rPr lang="it-IT" altLang="it-IT" sz="12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Forward GEM detectors</a:t>
            </a:r>
          </a:p>
          <a:p>
            <a:pPr marL="731520" lvl="1" indent="-182880">
              <a:lnSpc>
                <a:spcPct val="150000"/>
              </a:lnSpc>
              <a:spcAft>
                <a:spcPts val="300"/>
              </a:spcAft>
              <a:buFont typeface="Wingdings" panose="05000000000000000000" pitchFamily="2" charset="2"/>
              <a:buChar char="§"/>
            </a:pPr>
            <a:r>
              <a:rPr lang="it-IT" altLang="it-IT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Complete the study of stereo-angle (U-V) 2D readout strips </a:t>
            </a:r>
          </a:p>
          <a:p>
            <a:pPr marL="731520" lvl="1" indent="-182880">
              <a:lnSpc>
                <a:spcPct val="150000"/>
              </a:lnSpc>
              <a:spcAft>
                <a:spcPts val="300"/>
              </a:spcAft>
              <a:buFont typeface="Wingdings" panose="05000000000000000000" pitchFamily="2" charset="2"/>
              <a:buChar char="§"/>
            </a:pPr>
            <a:r>
              <a:rPr lang="it-IT" altLang="it-IT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Zebra connectors + adapter: </a:t>
            </a:r>
            <a:r>
              <a:rPr lang="it-IT" altLang="it-IT" sz="1200" dirty="0">
                <a:solidFill>
                  <a:srgbClr val="000000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No connectors mounted on detector ⇨ all FE contacts on outer radius side</a:t>
            </a:r>
          </a:p>
          <a:p>
            <a:pPr marL="731520" lvl="1" indent="-182880">
              <a:lnSpc>
                <a:spcPct val="150000"/>
              </a:lnSpc>
              <a:spcAft>
                <a:spcPts val="300"/>
              </a:spcAft>
              <a:buFont typeface="Wingdings" panose="05000000000000000000" pitchFamily="2" charset="2"/>
              <a:buChar char="§"/>
            </a:pPr>
            <a:r>
              <a:rPr lang="it-IT" altLang="it-IT" sz="1200" dirty="0">
                <a:solidFill>
                  <a:srgbClr val="000000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Pursue the study of new assembly technique </a:t>
            </a:r>
            <a:r>
              <a:rPr lang="it-IT" altLang="it-IT" sz="1200" dirty="0">
                <a:solidFill>
                  <a:srgbClr val="000000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Arial" panose="020B0604020202020204" pitchFamily="34" charset="0"/>
              </a:rPr>
              <a:t>⇨ </a:t>
            </a:r>
            <a:r>
              <a:rPr lang="it-IT" altLang="it-IT" sz="1200" dirty="0">
                <a:solidFill>
                  <a:srgbClr val="000000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with O-ring and light and strong material bolts ...</a:t>
            </a:r>
            <a:endParaRPr lang="it-IT" altLang="it-IT" sz="12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74320" indent="-182880">
              <a:lnSpc>
                <a:spcPct val="150000"/>
              </a:lnSpc>
              <a:spcAft>
                <a:spcPts val="300"/>
              </a:spcAft>
              <a:buFont typeface="Wingdings" panose="05000000000000000000" pitchFamily="2" charset="2"/>
              <a:buChar char="§"/>
            </a:pPr>
            <a:r>
              <a:rPr lang="it-IT" altLang="it-IT" sz="12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R&amp;D on GEM like structures</a:t>
            </a:r>
            <a:endParaRPr lang="it-IT" altLang="it-IT" sz="1200" b="1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31520" lvl="1" indent="-182880">
              <a:lnSpc>
                <a:spcPct val="150000"/>
              </a:lnSpc>
              <a:spcAft>
                <a:spcPts val="300"/>
              </a:spcAft>
              <a:buFont typeface="Wingdings" panose="05000000000000000000" pitchFamily="2" charset="2"/>
              <a:buChar char="§"/>
            </a:pPr>
            <a:r>
              <a:rPr lang="it-IT" altLang="it-IT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Pursue the </a:t>
            </a:r>
            <a:r>
              <a:rPr lang="it-IT" altLang="it-IT" sz="12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study of Thin Chromium </a:t>
            </a:r>
            <a:r>
              <a:rPr lang="it-IT" altLang="it-IT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Cr-GEM </a:t>
            </a:r>
            <a:r>
              <a:rPr lang="it-IT" altLang="it-IT" sz="1200" dirty="0">
                <a:solidFill>
                  <a:srgbClr val="000000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⇨ test performances in high rate, long term stability etc ...</a:t>
            </a:r>
          </a:p>
          <a:p>
            <a:pPr marL="731520" lvl="1" indent="-182880">
              <a:lnSpc>
                <a:spcPct val="150000"/>
              </a:lnSpc>
              <a:spcAft>
                <a:spcPts val="300"/>
              </a:spcAft>
              <a:buFont typeface="Wingdings" panose="05000000000000000000" pitchFamily="2" charset="2"/>
              <a:buChar char="§"/>
            </a:pPr>
            <a:r>
              <a:rPr lang="it-IT" altLang="it-IT" sz="1200" dirty="0">
                <a:solidFill>
                  <a:srgbClr val="000000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Test new GEM-like structures such as resistive </a:t>
            </a:r>
            <a:r>
              <a:rPr lang="it-IT" altLang="it-IT" sz="1200" dirty="0">
                <a:solidFill>
                  <a:srgbClr val="000000"/>
                </a:solidFill>
                <a:latin typeface="Symbol" panose="05050102010706020507" pitchFamily="18" charset="2"/>
                <a:cs typeface="Arial" panose="020B0604020202020204" pitchFamily="34" charset="0"/>
              </a:rPr>
              <a:t>m</a:t>
            </a:r>
            <a:r>
              <a:rPr lang="it-IT" altLang="it-IT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-well detectors </a:t>
            </a:r>
            <a:r>
              <a:rPr lang="it-IT" altLang="it-IT" sz="1200" dirty="0">
                <a:solidFill>
                  <a:srgbClr val="000000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⇨ basic performances on small 10x10 prototypes</a:t>
            </a:r>
          </a:p>
          <a:p>
            <a:pPr marL="274320" indent="-182880">
              <a:lnSpc>
                <a:spcPct val="150000"/>
              </a:lnSpc>
              <a:spcAft>
                <a:spcPts val="300"/>
              </a:spcAft>
              <a:buFont typeface="Wingdings" panose="05000000000000000000" pitchFamily="2" charset="2"/>
              <a:buChar char="§"/>
            </a:pPr>
            <a:r>
              <a:rPr lang="it-IT" altLang="it-IT" sz="12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Front-end Electronics for EIC FT GEMs</a:t>
            </a:r>
          </a:p>
          <a:p>
            <a:pPr marL="731520" lvl="1" indent="-182880">
              <a:lnSpc>
                <a:spcPct val="150000"/>
              </a:lnSpc>
              <a:spcAft>
                <a:spcPts val="300"/>
              </a:spcAft>
              <a:buFont typeface="Wingdings" panose="05000000000000000000" pitchFamily="2" charset="2"/>
              <a:buChar char="§"/>
            </a:pPr>
            <a:r>
              <a:rPr lang="it-IT" altLang="it-IT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Study performance of VMM electronic (ideally with VMM3 chip) with application for large FT GEM for EIC </a:t>
            </a:r>
          </a:p>
          <a:p>
            <a:pPr marL="731520" lvl="1" indent="-182880">
              <a:lnSpc>
                <a:spcPct val="150000"/>
              </a:lnSpc>
              <a:spcAft>
                <a:spcPts val="300"/>
              </a:spcAft>
              <a:buFont typeface="Wingdings" panose="05000000000000000000" pitchFamily="2" charset="2"/>
              <a:buChar char="§"/>
            </a:pPr>
            <a:r>
              <a:rPr lang="it-IT" altLang="it-IT" sz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Interface the VMM3 electronic with SRS readout system and DAQ currently used for APV25 at UVa</a:t>
            </a:r>
          </a:p>
          <a:p>
            <a:pPr marL="274320" indent="-182880">
              <a:lnSpc>
                <a:spcPct val="150000"/>
              </a:lnSpc>
              <a:spcAft>
                <a:spcPts val="300"/>
              </a:spcAft>
              <a:buFont typeface="Wingdings" panose="05000000000000000000" pitchFamily="2" charset="2"/>
              <a:buChar char="§"/>
            </a:pPr>
            <a:r>
              <a:rPr lang="it-IT" altLang="it-IT" sz="12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Funding request for the remaining 2 cycles </a:t>
            </a:r>
            <a:endParaRPr lang="it-IT" altLang="it-IT" sz="12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31520" lvl="1" indent="-182880">
              <a:lnSpc>
                <a:spcPct val="150000"/>
              </a:lnSpc>
              <a:spcAft>
                <a:spcPts val="300"/>
              </a:spcAft>
              <a:buFont typeface="Wingdings" panose="05000000000000000000" pitchFamily="2" charset="2"/>
              <a:buChar char="§"/>
            </a:pPr>
            <a:r>
              <a:rPr lang="it-IT" altLang="it-IT" sz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Support for UG students </a:t>
            </a:r>
            <a:r>
              <a:rPr lang="it-IT" altLang="it-IT" sz="12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[5 K$]</a:t>
            </a:r>
          </a:p>
          <a:p>
            <a:pPr marL="731520" lvl="1" indent="-182880">
              <a:lnSpc>
                <a:spcPct val="150000"/>
              </a:lnSpc>
              <a:spcAft>
                <a:spcPts val="300"/>
              </a:spcAft>
              <a:buFont typeface="Wingdings" panose="05000000000000000000" pitchFamily="2" charset="2"/>
              <a:buChar char="§"/>
            </a:pPr>
            <a:r>
              <a:rPr lang="it-IT" altLang="it-IT" sz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Materials: </a:t>
            </a:r>
            <a:r>
              <a:rPr lang="it-IT" altLang="it-IT" sz="12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[35 K$]</a:t>
            </a:r>
          </a:p>
          <a:p>
            <a:pPr marL="1188720" lvl="2" indent="-182880">
              <a:lnSpc>
                <a:spcPct val="150000"/>
              </a:lnSpc>
              <a:spcAft>
                <a:spcPts val="300"/>
              </a:spcAft>
              <a:buFont typeface="Wingdings" panose="05000000000000000000" pitchFamily="2" charset="2"/>
              <a:buChar char="§"/>
            </a:pPr>
            <a:r>
              <a:rPr lang="it-IT" altLang="it-IT" sz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GEM parts &amp; accessories: readout board + frames </a:t>
            </a:r>
            <a:r>
              <a:rPr lang="it-IT" altLang="it-IT" sz="12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[18 K$] </a:t>
            </a:r>
            <a:r>
              <a:rPr lang="it-IT" altLang="it-IT" sz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+ accessories </a:t>
            </a:r>
            <a:r>
              <a:rPr lang="it-IT" altLang="it-IT" sz="12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[2 K$] (current cycle, July 2016)</a:t>
            </a:r>
          </a:p>
          <a:p>
            <a:pPr marL="1188720" lvl="2" indent="-182880">
              <a:lnSpc>
                <a:spcPct val="150000"/>
              </a:lnSpc>
              <a:spcAft>
                <a:spcPts val="300"/>
              </a:spcAft>
              <a:buFont typeface="Wingdings" panose="05000000000000000000" pitchFamily="2" charset="2"/>
              <a:buChar char="§"/>
            </a:pPr>
            <a:r>
              <a:rPr lang="it-IT" altLang="it-IT" sz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Electronics: VMM FE cards + SRS components </a:t>
            </a:r>
            <a:r>
              <a:rPr lang="it-IT" altLang="it-IT" sz="12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[10 K$] (next cycle, July 2017)</a:t>
            </a:r>
          </a:p>
          <a:p>
            <a:pPr marL="1188720" lvl="2" indent="-182880">
              <a:lnSpc>
                <a:spcPct val="150000"/>
              </a:lnSpc>
              <a:spcAft>
                <a:spcPts val="300"/>
              </a:spcAft>
              <a:buFont typeface="Wingdings" panose="05000000000000000000" pitchFamily="2" charset="2"/>
              <a:buChar char="§"/>
            </a:pPr>
            <a:r>
              <a:rPr lang="it-IT" altLang="it-IT" sz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New structures: thin Cr-GEM foils and </a:t>
            </a:r>
            <a:r>
              <a:rPr lang="it-IT" altLang="it-IT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resistive </a:t>
            </a:r>
            <a:r>
              <a:rPr lang="it-IT" altLang="it-IT" sz="1200" dirty="0">
                <a:solidFill>
                  <a:srgbClr val="000000"/>
                </a:solidFill>
                <a:latin typeface="Symbol" panose="05050102010706020507" pitchFamily="18" charset="2"/>
                <a:cs typeface="Arial" panose="020B0604020202020204" pitchFamily="34" charset="0"/>
              </a:rPr>
              <a:t>m</a:t>
            </a:r>
            <a:r>
              <a:rPr lang="it-IT" altLang="it-IT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-well </a:t>
            </a:r>
            <a:r>
              <a:rPr lang="it-IT" altLang="it-IT" sz="12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[5 K$]</a:t>
            </a:r>
            <a:r>
              <a:rPr lang="it-IT" altLang="it-IT" sz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altLang="it-IT" sz="12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(next cycle, July 2017)</a:t>
            </a:r>
          </a:p>
          <a:p>
            <a:pPr marL="731520" lvl="1" indent="-182880">
              <a:lnSpc>
                <a:spcPct val="150000"/>
              </a:lnSpc>
              <a:spcAft>
                <a:spcPts val="300"/>
              </a:spcAft>
              <a:buFont typeface="Wingdings" panose="05000000000000000000" pitchFamily="2" charset="2"/>
              <a:buChar char="§"/>
            </a:pPr>
            <a:r>
              <a:rPr lang="it-IT" altLang="it-IT" sz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Travel support </a:t>
            </a:r>
            <a:r>
              <a:rPr lang="it-IT" altLang="it-IT" sz="12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[6 K$]</a:t>
            </a:r>
          </a:p>
          <a:p>
            <a:pPr marL="548640" lvl="1">
              <a:lnSpc>
                <a:spcPct val="150000"/>
              </a:lnSpc>
              <a:spcAft>
                <a:spcPts val="300"/>
              </a:spcAft>
            </a:pPr>
            <a:endParaRPr lang="it-IT" altLang="it-IT" sz="1200" dirty="0">
              <a:solidFill>
                <a:srgbClr val="000000"/>
              </a:solidFill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885277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2971800" y="6492875"/>
            <a:ext cx="3200400" cy="365125"/>
          </a:xfrm>
        </p:spPr>
        <p:txBody>
          <a:bodyPr/>
          <a:lstStyle/>
          <a:p>
            <a:r>
              <a:rPr lang="en-US"/>
              <a:t>EIC-Weekly Meeting, 05/02/2016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492875"/>
            <a:ext cx="2133600" cy="365125"/>
          </a:xfrm>
        </p:spPr>
        <p:txBody>
          <a:bodyPr/>
          <a:lstStyle/>
          <a:p>
            <a:fld id="{F3F2FCBF-7FF4-41B8-BA4D-C7524EB884FA}" type="slidenum">
              <a:rPr lang="en-US" smtClean="0"/>
              <a:t>3</a:t>
            </a:fld>
            <a:endParaRPr lang="en-US" dirty="0"/>
          </a:p>
        </p:txBody>
      </p:sp>
      <p:sp>
        <p:nvSpPr>
          <p:cNvPr id="34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11113" y="0"/>
            <a:ext cx="9144000" cy="609600"/>
          </a:xfrm>
          <a:ln/>
        </p:spPr>
        <p:txBody>
          <a:bodyPr anchor="ctr">
            <a:normAutofit/>
          </a:bodyPr>
          <a:lstStyle/>
          <a:p>
            <a:pPr algn="ctr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en-US" sz="2000" dirty="0"/>
              <a:t>R&amp;D Program @ UVa: </a:t>
            </a:r>
            <a:r>
              <a:rPr lang="en-US" altLang="en-US" sz="2000" dirty="0">
                <a:solidFill>
                  <a:srgbClr val="C00000"/>
                </a:solidFill>
              </a:rPr>
              <a:t>Tentative timeline</a:t>
            </a:r>
            <a:endParaRPr lang="en-US" altLang="en-US" sz="1400" b="1" dirty="0">
              <a:solidFill>
                <a:srgbClr val="C00000"/>
              </a:solidFill>
            </a:endParaRPr>
          </a:p>
        </p:txBody>
      </p:sp>
      <p:sp>
        <p:nvSpPr>
          <p:cNvPr id="23" name="Text Box 2"/>
          <p:cNvSpPr txBox="1">
            <a:spLocks noChangeArrowheads="1"/>
          </p:cNvSpPr>
          <p:nvPr/>
        </p:nvSpPr>
        <p:spPr bwMode="auto">
          <a:xfrm>
            <a:off x="0" y="990600"/>
            <a:ext cx="9144000" cy="47244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28080" rIns="0" bIns="0"/>
          <a:lstStyle>
            <a:lvl1pPr marL="342900" indent="-341313">
              <a:tabLst>
                <a:tab pos="342900" algn="l"/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  <a:defRPr>
                <a:solidFill>
                  <a:srgbClr val="FFFFFF"/>
                </a:solidFill>
                <a:latin typeface="Arial" charset="0"/>
                <a:ea typeface="Droid Sans Fallback" charset="0"/>
                <a:cs typeface="Droid Sans Fallback" charset="0"/>
              </a:defRPr>
            </a:lvl1pPr>
            <a:lvl2pPr>
              <a:tabLst>
                <a:tab pos="342900" algn="l"/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  <a:defRPr>
                <a:solidFill>
                  <a:srgbClr val="FFFFFF"/>
                </a:solidFill>
                <a:latin typeface="Arial" charset="0"/>
                <a:ea typeface="Droid Sans Fallback" charset="0"/>
                <a:cs typeface="Droid Sans Fallback" charset="0"/>
              </a:defRPr>
            </a:lvl2pPr>
            <a:lvl3pPr>
              <a:tabLst>
                <a:tab pos="342900" algn="l"/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  <a:defRPr>
                <a:solidFill>
                  <a:srgbClr val="FFFFFF"/>
                </a:solidFill>
                <a:latin typeface="Arial" charset="0"/>
                <a:ea typeface="Droid Sans Fallback" charset="0"/>
                <a:cs typeface="Droid Sans Fallback" charset="0"/>
              </a:defRPr>
            </a:lvl3pPr>
            <a:lvl4pPr>
              <a:tabLst>
                <a:tab pos="342900" algn="l"/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  <a:defRPr>
                <a:solidFill>
                  <a:srgbClr val="FFFFFF"/>
                </a:solidFill>
                <a:latin typeface="Arial" charset="0"/>
                <a:ea typeface="Droid Sans Fallback" charset="0"/>
                <a:cs typeface="Droid Sans Fallback" charset="0"/>
              </a:defRPr>
            </a:lvl4pPr>
            <a:lvl5pPr>
              <a:tabLst>
                <a:tab pos="342900" algn="l"/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  <a:defRPr>
                <a:solidFill>
                  <a:srgbClr val="FFFFFF"/>
                </a:solidFill>
                <a:latin typeface="Arial" charset="0"/>
                <a:ea typeface="Droid Sans Fallback" charset="0"/>
                <a:cs typeface="Droid Sans Fallback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342900" algn="l"/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  <a:defRPr>
                <a:solidFill>
                  <a:srgbClr val="FFFFFF"/>
                </a:solidFill>
                <a:latin typeface="Arial" charset="0"/>
                <a:ea typeface="Droid Sans Fallback" charset="0"/>
                <a:cs typeface="Droid Sans Fallback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342900" algn="l"/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  <a:defRPr>
                <a:solidFill>
                  <a:srgbClr val="FFFFFF"/>
                </a:solidFill>
                <a:latin typeface="Arial" charset="0"/>
                <a:ea typeface="Droid Sans Fallback" charset="0"/>
                <a:cs typeface="Droid Sans Fallback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342900" algn="l"/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  <a:defRPr>
                <a:solidFill>
                  <a:srgbClr val="FFFFFF"/>
                </a:solidFill>
                <a:latin typeface="Arial" charset="0"/>
                <a:ea typeface="Droid Sans Fallback" charset="0"/>
                <a:cs typeface="Droid Sans Fallback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342900" algn="l"/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  <a:defRPr>
                <a:solidFill>
                  <a:srgbClr val="FFFFFF"/>
                </a:solidFill>
                <a:latin typeface="Arial" charset="0"/>
                <a:ea typeface="Droid Sans Fallback" charset="0"/>
                <a:cs typeface="Droid Sans Fallback" charset="0"/>
              </a:defRPr>
            </a:lvl9pPr>
          </a:lstStyle>
          <a:p>
            <a:pPr marL="274320" indent="-182880">
              <a:lnSpc>
                <a:spcPct val="150000"/>
              </a:lnSpc>
              <a:spcAft>
                <a:spcPts val="300"/>
              </a:spcAft>
              <a:buFont typeface="Wingdings" panose="05000000000000000000" pitchFamily="2" charset="2"/>
              <a:buChar char="§"/>
            </a:pPr>
            <a:r>
              <a:rPr lang="it-IT" altLang="it-IT" sz="12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July – December 2016</a:t>
            </a:r>
          </a:p>
          <a:p>
            <a:pPr marL="731520" lvl="1" indent="-182880">
              <a:lnSpc>
                <a:spcPct val="150000"/>
              </a:lnSpc>
              <a:spcAft>
                <a:spcPts val="300"/>
              </a:spcAft>
              <a:buFont typeface="Wingdings" panose="05000000000000000000" pitchFamily="2" charset="2"/>
              <a:buChar char="§"/>
            </a:pPr>
            <a:r>
              <a:rPr lang="it-IT" altLang="it-IT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Acquire small (10 cm x 10 cm) U-V readout board with zebra connection scheme </a:t>
            </a:r>
          </a:p>
          <a:p>
            <a:pPr marL="731520" lvl="1" indent="-182880">
              <a:lnSpc>
                <a:spcPct val="150000"/>
              </a:lnSpc>
              <a:spcAft>
                <a:spcPts val="300"/>
              </a:spcAft>
              <a:buFont typeface="Wingdings" panose="05000000000000000000" pitchFamily="2" charset="2"/>
              <a:buChar char="§"/>
            </a:pPr>
            <a:r>
              <a:rPr lang="it-IT" altLang="it-IT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Finalize the design and place the order of the full size readout board, Zebra adapter card</a:t>
            </a:r>
            <a:endParaRPr lang="it-IT" altLang="it-IT" sz="1200" dirty="0">
              <a:solidFill>
                <a:srgbClr val="000000"/>
              </a:solidFill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  <a:p>
            <a:pPr marL="731520" lvl="1" indent="-182880">
              <a:lnSpc>
                <a:spcPct val="150000"/>
              </a:lnSpc>
              <a:spcAft>
                <a:spcPts val="300"/>
              </a:spcAft>
              <a:buFont typeface="Wingdings" panose="05000000000000000000" pitchFamily="2" charset="2"/>
              <a:buChar char="§"/>
            </a:pPr>
            <a:r>
              <a:rPr lang="it-IT" altLang="it-IT" sz="1200" dirty="0">
                <a:solidFill>
                  <a:srgbClr val="000000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Investigate alternative options for GEM frames and finalize the design for new assembly technique</a:t>
            </a:r>
          </a:p>
          <a:p>
            <a:pPr marL="731520" lvl="1" indent="-182880">
              <a:lnSpc>
                <a:spcPct val="150000"/>
              </a:lnSpc>
              <a:spcAft>
                <a:spcPts val="300"/>
              </a:spcAft>
              <a:buFont typeface="Wingdings" panose="05000000000000000000" pitchFamily="2" charset="2"/>
              <a:buChar char="§"/>
            </a:pPr>
            <a:r>
              <a:rPr lang="it-IT" altLang="it-IT" sz="1200" dirty="0">
                <a:solidFill>
                  <a:srgbClr val="000000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Continue work with thin Cr-GEMs</a:t>
            </a:r>
            <a:endParaRPr lang="it-IT" altLang="it-IT" sz="12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74320" indent="-182880">
              <a:lnSpc>
                <a:spcPct val="150000"/>
              </a:lnSpc>
              <a:spcAft>
                <a:spcPts val="300"/>
              </a:spcAft>
              <a:buFont typeface="Wingdings" panose="05000000000000000000" pitchFamily="2" charset="2"/>
              <a:buChar char="§"/>
            </a:pPr>
            <a:r>
              <a:rPr lang="it-IT" altLang="it-IT" sz="12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January – June 2017</a:t>
            </a:r>
          </a:p>
          <a:p>
            <a:pPr marL="731520" lvl="1" indent="-182880">
              <a:lnSpc>
                <a:spcPct val="150000"/>
              </a:lnSpc>
              <a:spcAft>
                <a:spcPts val="300"/>
              </a:spcAft>
              <a:buFont typeface="Wingdings" panose="05000000000000000000" pitchFamily="2" charset="2"/>
              <a:buChar char="§"/>
            </a:pPr>
            <a:r>
              <a:rPr lang="it-IT" altLang="it-IT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Build 1-m long prototype with the common GEM foil</a:t>
            </a:r>
          </a:p>
          <a:p>
            <a:pPr marL="731520" lvl="1" indent="-182880">
              <a:lnSpc>
                <a:spcPct val="150000"/>
              </a:lnSpc>
              <a:spcAft>
                <a:spcPts val="300"/>
              </a:spcAft>
              <a:buFont typeface="Wingdings" panose="05000000000000000000" pitchFamily="2" charset="2"/>
              <a:buChar char="§"/>
            </a:pPr>
            <a:r>
              <a:rPr lang="it-IT" altLang="it-IT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Acquire a few samples of VMM chip electronic for test with GEMs and set it up the SRS readout</a:t>
            </a:r>
          </a:p>
          <a:p>
            <a:pPr marL="731520" lvl="1" indent="-182880">
              <a:lnSpc>
                <a:spcPct val="150000"/>
              </a:lnSpc>
              <a:spcAft>
                <a:spcPts val="300"/>
              </a:spcAft>
              <a:buFont typeface="Wingdings" panose="05000000000000000000" pitchFamily="2" charset="2"/>
              <a:buChar char="§"/>
            </a:pPr>
            <a:r>
              <a:rPr lang="it-IT" altLang="it-IT" sz="1200" dirty="0">
                <a:solidFill>
                  <a:srgbClr val="000000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Prepare for a test beam campaign (at FNAL second half of the year)</a:t>
            </a:r>
          </a:p>
          <a:p>
            <a:pPr marL="731520" lvl="1" indent="-182880">
              <a:lnSpc>
                <a:spcPct val="150000"/>
              </a:lnSpc>
              <a:spcAft>
                <a:spcPts val="300"/>
              </a:spcAft>
              <a:buFont typeface="Wingdings" panose="05000000000000000000" pitchFamily="2" charset="2"/>
              <a:buChar char="§"/>
            </a:pPr>
            <a:r>
              <a:rPr lang="it-IT" altLang="it-IT" sz="1200" dirty="0">
                <a:solidFill>
                  <a:srgbClr val="000000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Continue work with thin Cr-GEMs</a:t>
            </a:r>
            <a:endParaRPr lang="it-IT" altLang="it-IT" sz="1200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74320" indent="-182880">
              <a:lnSpc>
                <a:spcPct val="150000"/>
              </a:lnSpc>
              <a:spcAft>
                <a:spcPts val="300"/>
              </a:spcAft>
              <a:buFont typeface="Wingdings" panose="05000000000000000000" pitchFamily="2" charset="2"/>
              <a:buChar char="§"/>
            </a:pPr>
            <a:r>
              <a:rPr lang="it-IT" altLang="it-IT" sz="12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July – December 2017</a:t>
            </a:r>
          </a:p>
          <a:p>
            <a:pPr marL="731520" lvl="1" indent="-182880">
              <a:lnSpc>
                <a:spcPct val="150000"/>
              </a:lnSpc>
              <a:spcAft>
                <a:spcPts val="300"/>
              </a:spcAft>
              <a:buFont typeface="Wingdings" panose="05000000000000000000" pitchFamily="2" charset="2"/>
              <a:buChar char="§"/>
            </a:pPr>
            <a:r>
              <a:rPr lang="it-IT" altLang="it-IT" sz="1200" dirty="0">
                <a:solidFill>
                  <a:srgbClr val="000000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Test the prototype in FNAL test beam, ideally together with the Florida Tech and Temple U. groups</a:t>
            </a:r>
          </a:p>
          <a:p>
            <a:pPr marL="731520" lvl="1" indent="-182880">
              <a:lnSpc>
                <a:spcPct val="150000"/>
              </a:lnSpc>
              <a:spcAft>
                <a:spcPts val="300"/>
              </a:spcAft>
              <a:buFont typeface="Wingdings" panose="05000000000000000000" pitchFamily="2" charset="2"/>
              <a:buChar char="§"/>
            </a:pPr>
            <a:r>
              <a:rPr lang="it-IT" altLang="it-IT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Test thin Cr-GEM and resistive </a:t>
            </a:r>
            <a:r>
              <a:rPr lang="it-IT" altLang="it-IT" sz="1200" dirty="0">
                <a:solidFill>
                  <a:srgbClr val="000000"/>
                </a:solidFill>
                <a:latin typeface="Symbol" panose="05050102010706020507" pitchFamily="18" charset="2"/>
                <a:cs typeface="Arial" panose="020B0604020202020204" pitchFamily="34" charset="0"/>
              </a:rPr>
              <a:t>m</a:t>
            </a:r>
            <a:r>
              <a:rPr lang="it-IT" altLang="it-IT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-well detector in FNAL test beam. </a:t>
            </a:r>
            <a:endParaRPr lang="it-IT" altLang="it-IT" sz="1200" dirty="0">
              <a:solidFill>
                <a:srgbClr val="000000"/>
              </a:solidFill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  <a:p>
            <a:pPr marL="731520" lvl="1" indent="-182880">
              <a:lnSpc>
                <a:spcPct val="150000"/>
              </a:lnSpc>
              <a:spcAft>
                <a:spcPts val="300"/>
              </a:spcAft>
              <a:buFont typeface="Wingdings" panose="05000000000000000000" pitchFamily="2" charset="2"/>
              <a:buChar char="§"/>
            </a:pPr>
            <a:r>
              <a:rPr lang="it-IT" altLang="it-IT" sz="1200" dirty="0">
                <a:solidFill>
                  <a:srgbClr val="000000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Analyse data from test beams, present the results at conference ( like IEEE-NSS) and publish in peer-review paper </a:t>
            </a:r>
          </a:p>
          <a:p>
            <a:pPr marL="731520" lvl="1" indent="-182880">
              <a:lnSpc>
                <a:spcPct val="150000"/>
              </a:lnSpc>
              <a:spcAft>
                <a:spcPts val="300"/>
              </a:spcAft>
              <a:buFont typeface="Wingdings" panose="05000000000000000000" pitchFamily="2" charset="2"/>
              <a:buChar char="§"/>
            </a:pPr>
            <a:r>
              <a:rPr lang="it-IT" altLang="it-IT" sz="1200" dirty="0">
                <a:solidFill>
                  <a:srgbClr val="000000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Generic R&amp;D for forward tracker will be considered completed at this point.</a:t>
            </a:r>
            <a:endParaRPr lang="it-IT" altLang="it-IT" sz="1200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755427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 w="38100">
          <a:solidFill>
            <a:srgbClr val="FF0000"/>
          </a:solidFill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8454</TotalTime>
  <Words>452</Words>
  <Application>Microsoft Office PowerPoint</Application>
  <PresentationFormat>On-screen Show (4:3)</PresentationFormat>
  <Paragraphs>43</Paragraphs>
  <Slides>3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10" baseType="lpstr">
      <vt:lpstr>Arial</vt:lpstr>
      <vt:lpstr>Calibri</vt:lpstr>
      <vt:lpstr>Cambria Math</vt:lpstr>
      <vt:lpstr>Droid Sans Fallback</vt:lpstr>
      <vt:lpstr>Symbol</vt:lpstr>
      <vt:lpstr>Wingdings</vt:lpstr>
      <vt:lpstr>Office Theme</vt:lpstr>
      <vt:lpstr>UVa Program for common (eRD6 / eRD3) generic detector R&amp;D for EIC Forward Tracker GEMs</vt:lpstr>
      <vt:lpstr>R&amp;D Program @ UVa: Overall plans</vt:lpstr>
      <vt:lpstr>R&amp;D Program @ UVa: Tentative timeline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kgnanvo</dc:creator>
  <cp:lastModifiedBy>Kondo Gnanvo</cp:lastModifiedBy>
  <cp:revision>1260</cp:revision>
  <dcterms:created xsi:type="dcterms:W3CDTF">2013-04-08T15:33:27Z</dcterms:created>
  <dcterms:modified xsi:type="dcterms:W3CDTF">2016-05-02T14:04:36Z</dcterms:modified>
</cp:coreProperties>
</file>